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9B"/>
    <a:srgbClr val="E7E7E7"/>
    <a:srgbClr val="E50E13"/>
    <a:srgbClr val="005C9D"/>
    <a:srgbClr val="DADADB"/>
    <a:srgbClr val="005C9C"/>
    <a:srgbClr val="FFFFFF"/>
    <a:srgbClr val="E3E3E4"/>
    <a:srgbClr val="E40D12"/>
    <a:srgbClr val="DBDB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0" autoAdjust="0"/>
    <p:restoredTop sz="96096" autoAdjust="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-310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ECCC4-ECB1-40BB-AC16-E082C50F7F34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91A8B-D202-410A-ACF1-EC38ED43C8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932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314F95-AAC8-462B-A876-85BC09C8DDDE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62960-F4B0-402B-BAAA-26C8FE08D4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043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62960-F4B0-402B-BAAA-26C8FE08D49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710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ерв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46120" y="2160270"/>
            <a:ext cx="8709660" cy="445770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3890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52400" y="6322060"/>
            <a:ext cx="60198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6E8778-3440-4FC9-9BC4-D1A15C2FC4D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4"/>
          </p:nvPr>
        </p:nvSpPr>
        <p:spPr>
          <a:xfrm>
            <a:off x="1298575" y="1327150"/>
            <a:ext cx="10717213" cy="4365625"/>
          </a:xfrm>
          <a:prstGeom prst="rect">
            <a:avLst/>
          </a:prstGeom>
        </p:spPr>
        <p:txBody>
          <a:bodyPr/>
          <a:lstStyle>
            <a:lvl1pPr algn="ctr">
              <a:buNone/>
              <a:defRPr sz="2800">
                <a:solidFill>
                  <a:srgbClr val="005C9B"/>
                </a:solidFill>
              </a:defRPr>
            </a:lvl1pPr>
            <a:lvl2pPr>
              <a:buNone/>
              <a:defRPr>
                <a:solidFill>
                  <a:srgbClr val="005C9B"/>
                </a:solidFill>
              </a:defRPr>
            </a:lvl2pPr>
            <a:lvl3pPr>
              <a:buNone/>
              <a:defRPr>
                <a:solidFill>
                  <a:srgbClr val="005C9B"/>
                </a:solidFill>
              </a:defRPr>
            </a:lvl3pPr>
            <a:lvl4pPr>
              <a:buNone/>
              <a:defRPr>
                <a:solidFill>
                  <a:srgbClr val="005C9B"/>
                </a:solidFill>
              </a:defRPr>
            </a:lvl4pPr>
            <a:lvl5pPr>
              <a:buNone/>
              <a:defRPr>
                <a:solidFill>
                  <a:srgbClr val="005C9B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297857" y="127819"/>
            <a:ext cx="10717161" cy="875071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rgbClr val="005C9B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5731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след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268980" y="2103120"/>
            <a:ext cx="8652510" cy="452628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spcAft>
                <a:spcPts val="1200"/>
              </a:spcAft>
              <a:defRPr sz="6600" baseline="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СПАСИБО</a:t>
            </a:r>
            <a:br>
              <a:rPr lang="ru-RU" dirty="0" smtClean="0"/>
            </a:br>
            <a:r>
              <a:rPr lang="ru-RU" dirty="0" smtClean="0"/>
              <a:t>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293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9801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  <p:sldLayoutId id="2147483657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Национальный реестр специалистов</a:t>
            </a:r>
            <a:b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(вопросы-ответы)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2690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991430"/>
              </p:ext>
            </p:extLst>
          </p:nvPr>
        </p:nvGraphicFramePr>
        <p:xfrm>
          <a:off x="1382997" y="1265174"/>
          <a:ext cx="1032332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Какие документы должно представить лицо, которое на протяжении всей профессиональной деятельности осуществляло проектную деятельность в качестве ИП?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- договоры (контракты) о выполнении работ (оказании услуг);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- выписка из ЕГРИП. 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614934"/>
              </p:ext>
            </p:extLst>
          </p:nvPr>
        </p:nvGraphicFramePr>
        <p:xfrm>
          <a:off x="1390118" y="2998546"/>
          <a:ext cx="1032332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Лицо осуществляет трудовую деятельность в качестве ГИП по совместительству. В трудовую книжку запись о совместительстве не внесена. Какими документами подтвердить стаж работы?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Несмотря на то, что в трудовую книжку сотрудника, работающего по совместительскую, запись о совместительстве может не вноситься, с работником в любом случае должен быть заключен трудовой договор.  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Таким образом, документами, подтверждающими стаж, могут быть трудовой договор, должностная инструкция.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823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906064"/>
              </p:ext>
            </p:extLst>
          </p:nvPr>
        </p:nvGraphicFramePr>
        <p:xfrm>
          <a:off x="1424301" y="1169746"/>
          <a:ext cx="1032332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Какие действия должна предпринять СРО в отношении тех членов, в составе работников которых будут отсутствовать два специалиста, сведения о которых включены в НРС?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В отношении члена СРО, допустившего нарушение требований внутренних документов СРО (в том числе требований о членстве), такая СРО может применить меры дисциплинарного воздействия, виды которых СРО с 1 июля 2017 года будет устанавливать во внутренних документах самостоятельно в соответствии с 315-ФЗ.  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Кроме этого, статья 55.7 </a:t>
                      </a:r>
                      <a:r>
                        <a:rPr lang="ru-RU" dirty="0" err="1" smtClean="0">
                          <a:solidFill>
                            <a:srgbClr val="0070C0"/>
                          </a:solidFill>
                        </a:rPr>
                        <a:t>ГрК</a:t>
                      </a:r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 РФ (в ред. 372-ФЗ) определяет, что основания для прекращения членства в СРО устанавливаются во внутренних документах СРО.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820450"/>
              </p:ext>
            </p:extLst>
          </p:nvPr>
        </p:nvGraphicFramePr>
        <p:xfrm>
          <a:off x="1405785" y="3902976"/>
          <a:ext cx="1032332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Регламенте НРС в разделе 5 приведен состав документов, подтверждающих наличие стажа. Нужно представлять все перечисленные документы?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Представлять все перечисленные не обязательно. Заявитель представляет только те документы, которые, по его мнению, могут подтвердить соответствующий стаж. 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В Регламент НРС будут внесены изменения в части устранения неоднозначной формулировки.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8537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500034"/>
              </p:ext>
            </p:extLst>
          </p:nvPr>
        </p:nvGraphicFramePr>
        <p:xfrm>
          <a:off x="1439969" y="1792165"/>
          <a:ext cx="1032332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Возможно ли внести изменения в перечень направлений подготовки, специальностей в области строительства?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Поскольку такой перечень утверждается Минстроем России, то и изменения могут быть внесены Минстроем России. 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СРО могут направить в НОПРИЗ свои предложения о дополнении данного перечня. НОПРИЗ обобщит предложения СРО и направит их в Минстрой России с просьбой рассмотреть возможность внесения изменений в указанный перечень.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0141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626900"/>
              </p:ext>
            </p:extLst>
          </p:nvPr>
        </p:nvGraphicFramePr>
        <p:xfrm>
          <a:off x="1465607" y="1390513"/>
          <a:ext cx="1032332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Какими документами может быть подтвержден стаж работы, в том числе на инженерных должностях?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Такими документами могут быть: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  - трудовой договор (независимо от того заключен ли он по основному месту работы или по совместительству);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  - должностная инструкция (если из содержания трудового договора невозможно определить конкретную трудовую функцию);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  - трудовая книжка (если из содержания трудовой книжки возможно определить характер выполняемых работы. Например, ГИП или ГАП);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  - приказ о возложении на работника определенных трудовых обязанностей; 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  - выписка из послужного списка, выписка из личного дела (если данные документы могут подтвердить стаж или характер выполняемых работ);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  - договоры (контракты) о выполнении работ (оказании услуг) – для ИП;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  - выписка из ЕГРИП – для ИП.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2452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867552"/>
              </p:ext>
            </p:extLst>
          </p:nvPr>
        </p:nvGraphicFramePr>
        <p:xfrm>
          <a:off x="1465607" y="1390513"/>
          <a:ext cx="1032332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Засчитывается ли в общий трудовой стаж работа в период, когда лицо имело среднее профессиональное образование?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Да. Такой стаж может быть засчитан при подсчете общего трудового стажа. 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606509"/>
              </p:ext>
            </p:extLst>
          </p:nvPr>
        </p:nvGraphicFramePr>
        <p:xfrm>
          <a:off x="1472728" y="2730778"/>
          <a:ext cx="10323320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Какой срок действия имеет справка об отсутствии судимости?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В настоящее время в Регламенте НРС положения, определяющие период действия справки о судимости, отсутствуют.  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Однако рекомендуется представлять справку, выданную не позднее чем за 6 месяцев, предшествующих дате подачи заявления. 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Соответствующие изменения будут внесены в Регламент НРС.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6572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427273"/>
              </p:ext>
            </p:extLst>
          </p:nvPr>
        </p:nvGraphicFramePr>
        <p:xfrm>
          <a:off x="1410057" y="1369146"/>
          <a:ext cx="1032332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Нужно ли предоставлять копию паспорта при подаче заявления о включении сведений в НРС?</a:t>
                      </a:r>
                    </a:p>
                    <a:p>
                      <a:pPr algn="just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Нужно. Это позволит идентифицировать заявителя. </a:t>
                      </a:r>
                      <a:r>
                        <a:rPr lang="ru-RU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В Регламент НРС будут внесены изменения.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382140"/>
              </p:ext>
            </p:extLst>
          </p:nvPr>
        </p:nvGraphicFramePr>
        <p:xfrm>
          <a:off x="1417179" y="3205068"/>
          <a:ext cx="1032332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того, чтобы включить сведения о лице в НРС, такое лицо уже должно работать в должности </a:t>
                      </a:r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ГИПа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или </a:t>
                      </a:r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ГАПа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Такой обязанности нет. Главное, чтобы в должностных инструкциях присутствовали соответствующие обязанности.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В Регламент НРС будут внесены изменения в части предоставления в составе документов должностной инструкции.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462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626799"/>
              </p:ext>
            </p:extLst>
          </p:nvPr>
        </p:nvGraphicFramePr>
        <p:xfrm>
          <a:off x="1410057" y="1369146"/>
          <a:ext cx="10323320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Что понимается под формулировкой «инженерная должность»?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Законодательного определения нет. Отнести должность к инженерной возможно при проверке трудового договора, должностной инструкции или иного документа, позволяющего определить трудовые функции.  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В Регламент НРС будут внесены изменения в части предоставления в составе документов должностной инструкции. 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038696"/>
              </p:ext>
            </p:extLst>
          </p:nvPr>
        </p:nvGraphicFramePr>
        <p:xfrm>
          <a:off x="1408633" y="3324709"/>
          <a:ext cx="1032332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Что понимается под формулировкой «руководитель»?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Это лицо, самостоятельно организующее выполнение инженерных изысканий, подготовку проектной документации, и которое имеет право действовать без доверенности от имени организации.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6029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003112"/>
              </p:ext>
            </p:extLst>
          </p:nvPr>
        </p:nvGraphicFramePr>
        <p:xfrm>
          <a:off x="1451362" y="1342085"/>
          <a:ext cx="1032332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Статья 55.5-1 </a:t>
                      </a:r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ГрК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РФ предъявляет требование к наличию у физического лица стажа работы в организациях. Включается ли стаж работы у ИП?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Да. Стаж работы у ИП также будет учитываться при подсчете общего стажа. 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524304"/>
              </p:ext>
            </p:extLst>
          </p:nvPr>
        </p:nvGraphicFramePr>
        <p:xfrm>
          <a:off x="1449938" y="2827629"/>
          <a:ext cx="1032332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Какие документы должно представить лицо, которое на протяжении всей профессиональной деятельности осуществляло руководство организацией?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Любые документы, в том числе те, которые указаны в Регламенте НРС, которые подтвердят общий стаж работы не менее 10 лет в проектных или изыскательских организациях, и стаж работы не менее 3 лет на инженерной должности (например, трудовой договор с приложением должностной инструкции, приказ о возложении определенных должностных обязанностей и т.д.).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9646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536181"/>
              </p:ext>
            </p:extLst>
          </p:nvPr>
        </p:nvGraphicFramePr>
        <p:xfrm>
          <a:off x="1475575" y="1349206"/>
          <a:ext cx="10323320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Название специальности в дипломе не полностью соответствует названию в перечне Минстроя. По специальности «промышленная электроника». В проекте Приказа такой специальности нет, но присутствуют схожие: Радиофизика и электроника, Электроника и автоматика физических установок и т.д. Может ли засчитываться такая специальность?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Да. Будут приниматься дипломы, в которых указаны смежные специальности. 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582665"/>
              </p:ext>
            </p:extLst>
          </p:nvPr>
        </p:nvGraphicFramePr>
        <p:xfrm>
          <a:off x="1457059" y="3390227"/>
          <a:ext cx="1032332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Засчитывается ли стаж работы в образовательном учреждении? 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Если лицо осуществляло в рамках преподавательской деятельности, например, функции ГИП или ГАП, то такой стаж может быть засчитан при подсчете общего трудового стажа и стажа на инженерных должностях.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2294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183600"/>
              </p:ext>
            </p:extLst>
          </p:nvPr>
        </p:nvGraphicFramePr>
        <p:xfrm>
          <a:off x="1474150" y="1142683"/>
          <a:ext cx="1032332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Организация занимается изысканиями, проектированием, строительством. Нужно 6 специалистов, 4 или 2? Является ли принципиальным нахождение в организации именно ГИП и ГАП. Или можно 2 ГИП?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В организации по месту основной работы в обязательном порядке должны работать два специалиста. Конкретные требования к количеству специалистов и их осуществляемому виду работ будут устанавливаться во внутренних документах СРО.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452155"/>
              </p:ext>
            </p:extLst>
          </p:nvPr>
        </p:nvGraphicFramePr>
        <p:xfrm>
          <a:off x="1455635" y="3089700"/>
          <a:ext cx="1032332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Кто будет определять вид осуществляемых физическим лицом работ (организация выполнения работ по инженерным изысканиям, по подготовке проектной документации, по строительству, реконструкции, капитальному ремонту объектов капитального строительства)? Может ли в НРС быть два вида работ?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В НРС может быть указано два вида работ: организация выполнения работ по инженерным изысканиям, по подготовке проектной документации.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Желаемый вид работ определяет заявитель в заявлении. Работники НОПРИЗ при включении сведений о лице в НРС будут проверять документы на соответствие заявленному виду работ.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7605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695207"/>
              </p:ext>
            </p:extLst>
          </p:nvPr>
        </p:nvGraphicFramePr>
        <p:xfrm>
          <a:off x="1464181" y="1209625"/>
          <a:ext cx="1032332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 подтвердить условия членства иностранной организации, если сотрудники данной организации не осуществляют трудовую деятельность на территории РФ? 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Иностранная организация в целях соответствия условиям членства должна соответствовать требованиям ст. 55.6 </a:t>
                      </a:r>
                      <a:r>
                        <a:rPr lang="ru-RU" dirty="0" err="1" smtClean="0">
                          <a:solidFill>
                            <a:srgbClr val="0070C0"/>
                          </a:solidFill>
                        </a:rPr>
                        <a:t>ГрК</a:t>
                      </a:r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 РФ, в том числе требованиям о наличии специалистов, сведения о которых включены в НРС. 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056434"/>
              </p:ext>
            </p:extLst>
          </p:nvPr>
        </p:nvGraphicFramePr>
        <p:xfrm>
          <a:off x="1454211" y="3088276"/>
          <a:ext cx="1032332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Диплом выдан на девичью фамилию. Может ли быть принят данный документ, если фамилия изменилась?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Да. Рекомендуется представить документ, подтверждающий основание изменения фамилии (свидетельство о браке).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5094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503912"/>
              </p:ext>
            </p:extLst>
          </p:nvPr>
        </p:nvGraphicFramePr>
        <p:xfrm>
          <a:off x="1437119" y="1362025"/>
          <a:ext cx="1032332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Повышение квалификации специалиста допускается по любому направлению подготовки области строительства?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Для целей включения сведений о лице в НРС в области инженерных изысканий и проектирования можно представить документ о повышении квалификации по любым программам повышения квалификации в области строительства. 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Количество часов определяется образовательной организацией самостоятельно. 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085409"/>
              </p:ext>
            </p:extLst>
          </p:nvPr>
        </p:nvGraphicFramePr>
        <p:xfrm>
          <a:off x="1435695" y="3394500"/>
          <a:ext cx="1032332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Принимается ли диплом о переподготовке в качестве документа, подтверждающего у лица наличие высшего образования по профессии, специальности?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Такой</a:t>
                      </a:r>
                      <a:r>
                        <a:rPr lang="ru-RU" baseline="0" dirty="0" smtClean="0">
                          <a:solidFill>
                            <a:srgbClr val="0070C0"/>
                          </a:solidFill>
                        </a:rPr>
                        <a:t> диплом</a:t>
                      </a:r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 может приниматься в качестве документа, подтверждающего у лица наличие высшего образования по профессии, специальности.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799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953339"/>
              </p:ext>
            </p:extLst>
          </p:nvPr>
        </p:nvGraphicFramePr>
        <p:xfrm>
          <a:off x="1418604" y="1334963"/>
          <a:ext cx="1032332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Может ли индивидуальный предприниматель внести запись в трудовую книжку на самого себя?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Индивидуальный предприниматель не вправе вносить в трудовую книжку запись в отношении самого себя.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209068"/>
              </p:ext>
            </p:extLst>
          </p:nvPr>
        </p:nvGraphicFramePr>
        <p:xfrm>
          <a:off x="1408634" y="2752141"/>
          <a:ext cx="1032332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2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Должно ли лицо для включения сведений о нем в Национальный реестр специалистов осуществлять трудовую деятельность по основному месту работы?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Градостроительный кодекс РФ, в том числе Регламент НРС, не содержит требований о необходимости осуществления лицом трудовой деятельности по основному месту работы в качестве критерия, необходимого для включения о нем сведений в НРС. </a:t>
                      </a:r>
                    </a:p>
                    <a:p>
                      <a:pPr algn="just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Документы, подтверждающие стаж, могут быть представлены с места работы по совместительству.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743158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сновная">
      <a:majorFont>
        <a:latin typeface="DINCyr-Medium"/>
        <a:ea typeface=""/>
        <a:cs typeface=""/>
      </a:majorFont>
      <a:minorFont>
        <a:latin typeface="DINCyr-Medium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1438</TotalTime>
  <Words>1330</Words>
  <Application>Microsoft Office PowerPoint</Application>
  <PresentationFormat>Широкоэкранный</PresentationFormat>
  <Paragraphs>69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DINCyr-Medium</vt:lpstr>
      <vt:lpstr>Специальное оформление</vt:lpstr>
      <vt:lpstr> Национальный реестр специалистов (вопросы-ответы)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Чесноков Сергей</dc:creator>
  <cp:lastModifiedBy>Александр В. Рожков</cp:lastModifiedBy>
  <cp:revision>127</cp:revision>
  <dcterms:created xsi:type="dcterms:W3CDTF">2016-07-25T12:17:44Z</dcterms:created>
  <dcterms:modified xsi:type="dcterms:W3CDTF">2017-04-13T12:05:29Z</dcterms:modified>
</cp:coreProperties>
</file>